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18435030\Desktop\CUMPLIMIENTO%202024\11.%20Noviembre%202024\CUMPLIMIENTO%20AEROCOMERCIAL%20NOVIEMBRE%202024%20NAC%20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'01'!$G$15:$G$21</c:f>
              <c:strCache>
                <c:ptCount val="7"/>
                <c:pt idx="0">
                  <c:v>AEROREPÚBLICA</c:v>
                </c:pt>
                <c:pt idx="1">
                  <c:v>AIRES</c:v>
                </c:pt>
                <c:pt idx="2">
                  <c:v>AVIANCA</c:v>
                </c:pt>
                <c:pt idx="3">
                  <c:v>EASYFLY</c:v>
                </c:pt>
                <c:pt idx="4">
                  <c:v>JETSMART</c:v>
                </c:pt>
                <c:pt idx="5">
                  <c:v>REGIONAL EXPRESS</c:v>
                </c:pt>
                <c:pt idx="6">
                  <c:v>SATENA</c:v>
                </c:pt>
              </c:strCache>
            </c:strRef>
          </c:cat>
          <c:val>
            <c:numRef>
              <c:f>'01'!$H$15:$H$21</c:f>
              <c:numCache>
                <c:formatCode>0.00%</c:formatCode>
                <c:ptCount val="7"/>
                <c:pt idx="0">
                  <c:v>0.89166666666666672</c:v>
                </c:pt>
                <c:pt idx="1">
                  <c:v>0.80784313725490198</c:v>
                </c:pt>
                <c:pt idx="2">
                  <c:v>0.8124595856454041</c:v>
                </c:pt>
                <c:pt idx="3">
                  <c:v>0.91065611912517452</c:v>
                </c:pt>
                <c:pt idx="4">
                  <c:v>0.7831325301204819</c:v>
                </c:pt>
                <c:pt idx="5">
                  <c:v>0.85167464114832536</c:v>
                </c:pt>
                <c:pt idx="6">
                  <c:v>0.80264741275571605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F-442C-897A-D25B4F7213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6472991"/>
        <c:axId val="196473407"/>
        <c:axId val="0"/>
      </c:bar3DChart>
      <c:catAx>
        <c:axId val="196472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473407"/>
        <c:crosses val="autoZero"/>
        <c:auto val="1"/>
        <c:lblAlgn val="ctr"/>
        <c:lblOffset val="100"/>
        <c:noMultiLvlLbl val="0"/>
      </c:catAx>
      <c:valAx>
        <c:axId val="196473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472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'01'!$G$15:$G$21</c:f>
              <c:numCache>
                <c:formatCode>General</c:formatCode>
                <c:ptCount val="7"/>
              </c:numCache>
            </c:numRef>
          </c:cat>
          <c:val>
            <c:numRef>
              <c:f>'01'!$H$15:$H$21</c:f>
              <c:numCache>
                <c:formatCode>0.00%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9C30-4962-B284-7924BEF3A7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6472991"/>
        <c:axId val="196473407"/>
        <c:axId val="0"/>
      </c:bar3DChart>
      <c:catAx>
        <c:axId val="196472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473407"/>
        <c:crosses val="autoZero"/>
        <c:auto val="1"/>
        <c:lblAlgn val="ctr"/>
        <c:lblOffset val="100"/>
        <c:noMultiLvlLbl val="0"/>
      </c:catAx>
      <c:valAx>
        <c:axId val="196473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472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'02'!$E$12:$E$29</c:f>
              <c:strCache>
                <c:ptCount val="18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AMERICAN AIRLINES</c:v>
                </c:pt>
                <c:pt idx="4">
                  <c:v>AVIANCA (AEROGAL, AVIATECA, LACSA, TACA)</c:v>
                </c:pt>
                <c:pt idx="5">
                  <c:v>AVIOR AIRLINES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JETSMART CHILE</c:v>
                </c:pt>
                <c:pt idx="12">
                  <c:v>JETSMART PERÚ</c:v>
                </c:pt>
                <c:pt idx="13">
                  <c:v>LASER AIRLINES</c:v>
                </c:pt>
                <c:pt idx="14">
                  <c:v>LATAM (TAM, LAN, LAN ECUADOR, LAN PERÚ)</c:v>
                </c:pt>
                <c:pt idx="15">
                  <c:v>LUFTHANSA</c:v>
                </c:pt>
                <c:pt idx="16">
                  <c:v>UNITED AIRLINES</c:v>
                </c:pt>
                <c:pt idx="17">
                  <c:v>VOLARIS MEXICO</c:v>
                </c:pt>
              </c:strCache>
            </c:strRef>
          </c:cat>
          <c:val>
            <c:numRef>
              <c:f>'02'!$F$12:$F$29</c:f>
              <c:numCache>
                <c:formatCode>0.00%</c:formatCode>
                <c:ptCount val="18"/>
                <c:pt idx="0">
                  <c:v>0.7142857142857143</c:v>
                </c:pt>
                <c:pt idx="1">
                  <c:v>0.65625</c:v>
                </c:pt>
                <c:pt idx="2">
                  <c:v>0.94424851804607191</c:v>
                </c:pt>
                <c:pt idx="3">
                  <c:v>0.85369585172881057</c:v>
                </c:pt>
                <c:pt idx="4">
                  <c:v>0.89691714836223513</c:v>
                </c:pt>
                <c:pt idx="5">
                  <c:v>0.64285714285714279</c:v>
                </c:pt>
                <c:pt idx="6">
                  <c:v>0.9463120090179048</c:v>
                </c:pt>
                <c:pt idx="7">
                  <c:v>0.89659270998415219</c:v>
                </c:pt>
                <c:pt idx="8">
                  <c:v>1</c:v>
                </c:pt>
                <c:pt idx="9">
                  <c:v>0.74373298954304545</c:v>
                </c:pt>
                <c:pt idx="10">
                  <c:v>0.8453666059161643</c:v>
                </c:pt>
                <c:pt idx="11">
                  <c:v>0.71379310344827596</c:v>
                </c:pt>
                <c:pt idx="12">
                  <c:v>0.82352941176470584</c:v>
                </c:pt>
                <c:pt idx="13">
                  <c:v>0.58174904942965777</c:v>
                </c:pt>
                <c:pt idx="14">
                  <c:v>0.80876494023904377</c:v>
                </c:pt>
                <c:pt idx="15">
                  <c:v>0.97922848664688422</c:v>
                </c:pt>
                <c:pt idx="16">
                  <c:v>0.95685670261941447</c:v>
                </c:pt>
                <c:pt idx="17">
                  <c:v>0.61224489795918369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0-46EF-A2FF-DBE7733888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0362895"/>
        <c:axId val="200363311"/>
        <c:axId val="0"/>
      </c:bar3DChart>
      <c:catAx>
        <c:axId val="200362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363311"/>
        <c:crosses val="autoZero"/>
        <c:auto val="1"/>
        <c:lblAlgn val="ctr"/>
        <c:lblOffset val="100"/>
        <c:noMultiLvlLbl val="0"/>
      </c:catAx>
      <c:valAx>
        <c:axId val="200363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36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'02'!$E$12:$E$29</c:f>
              <c:strCache>
                <c:ptCount val="18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AMERICAN AIRLINES</c:v>
                </c:pt>
                <c:pt idx="4">
                  <c:v>AVIANCA (AEROGAL, AVIATECA, LACSA, TACA)</c:v>
                </c:pt>
                <c:pt idx="5">
                  <c:v>AVIOR AIRLINES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JETSMART CHILE</c:v>
                </c:pt>
                <c:pt idx="12">
                  <c:v>JETSMART PERÚ</c:v>
                </c:pt>
                <c:pt idx="13">
                  <c:v>LASER AIRLINES</c:v>
                </c:pt>
                <c:pt idx="14">
                  <c:v>LATAM (TAM, LAN, LAN ECUADOR, LAN PERÚ)</c:v>
                </c:pt>
                <c:pt idx="15">
                  <c:v>LUFTHANSA</c:v>
                </c:pt>
                <c:pt idx="16">
                  <c:v>UNITED AIRLINES</c:v>
                </c:pt>
                <c:pt idx="17">
                  <c:v>VOLARIS MEXICO</c:v>
                </c:pt>
              </c:strCache>
            </c:strRef>
          </c:cat>
          <c:val>
            <c:numRef>
              <c:f>'02'!$F$12:$F$29</c:f>
              <c:numCache>
                <c:formatCode>0.00%</c:formatCode>
                <c:ptCount val="18"/>
                <c:pt idx="0">
                  <c:v>0.57692307692307687</c:v>
                </c:pt>
                <c:pt idx="1">
                  <c:v>0.47191011235955055</c:v>
                </c:pt>
                <c:pt idx="2">
                  <c:v>0.85950413223140498</c:v>
                </c:pt>
                <c:pt idx="3">
                  <c:v>0.81290322580645158</c:v>
                </c:pt>
                <c:pt idx="4">
                  <c:v>0.73684210526315785</c:v>
                </c:pt>
                <c:pt idx="5">
                  <c:v>0.33333333333333331</c:v>
                </c:pt>
                <c:pt idx="6">
                  <c:v>0.81117318435754193</c:v>
                </c:pt>
                <c:pt idx="7">
                  <c:v>0.84931506849315064</c:v>
                </c:pt>
                <c:pt idx="8">
                  <c:v>0.96666666666666667</c:v>
                </c:pt>
                <c:pt idx="9">
                  <c:v>0.67045454545454541</c:v>
                </c:pt>
                <c:pt idx="10">
                  <c:v>0.74444444444444446</c:v>
                </c:pt>
                <c:pt idx="11">
                  <c:v>0.39130434782608697</c:v>
                </c:pt>
                <c:pt idx="12">
                  <c:v>0.5</c:v>
                </c:pt>
                <c:pt idx="13">
                  <c:v>0.52941176470588236</c:v>
                </c:pt>
                <c:pt idx="14">
                  <c:v>0.6485623003194888</c:v>
                </c:pt>
                <c:pt idx="15">
                  <c:v>0.68181818181818177</c:v>
                </c:pt>
                <c:pt idx="16">
                  <c:v>0.85185185185185186</c:v>
                </c:pt>
                <c:pt idx="1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D-4DE9-9DD7-A966077BD9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0362895"/>
        <c:axId val="200363311"/>
        <c:axId val="0"/>
      </c:bar3DChart>
      <c:catAx>
        <c:axId val="200362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363311"/>
        <c:crosses val="autoZero"/>
        <c:auto val="1"/>
        <c:lblAlgn val="ctr"/>
        <c:lblOffset val="100"/>
        <c:noMultiLvlLbl val="0"/>
      </c:catAx>
      <c:valAx>
        <c:axId val="200363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36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31/12/2024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31/12/2024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31/12/2024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0A5C58C-8460-0C38-C07F-02BC37781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471565"/>
              </p:ext>
            </p:extLst>
          </p:nvPr>
        </p:nvGraphicFramePr>
        <p:xfrm>
          <a:off x="5520694" y="1331650"/>
          <a:ext cx="5993643" cy="461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22BD300-B4F2-61C8-1333-90411555B242}"/>
              </a:ext>
            </a:extLst>
          </p:cNvPr>
          <p:cNvSpPr txBox="1"/>
          <p:nvPr/>
        </p:nvSpPr>
        <p:spPr>
          <a:xfrm>
            <a:off x="5586274" y="6200131"/>
            <a:ext cx="60945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 EUROPA, AEROLINEAS ARGENTINAS, AIR FRANCE, KLM, SPIRIT y TURKISH AIRLINES NO presentaron reporte del mes de noviembre 2024.</a:t>
            </a:r>
          </a:p>
        </p:txBody>
      </p:sp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0A5C58C-8460-0C38-C07F-02BC37781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005705"/>
              </p:ext>
            </p:extLst>
          </p:nvPr>
        </p:nvGraphicFramePr>
        <p:xfrm>
          <a:off x="5509458" y="1322773"/>
          <a:ext cx="6058145" cy="4589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D4BA684-947D-245C-8901-0312A24E94DC}"/>
              </a:ext>
            </a:extLst>
          </p:cNvPr>
          <p:cNvSpPr txBox="1"/>
          <p:nvPr/>
        </p:nvSpPr>
        <p:spPr>
          <a:xfrm>
            <a:off x="5586274" y="6200131"/>
            <a:ext cx="60945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 EUROPA, AEROLINEAS ARGENTINAS, AIR FRANCE, KLM, SPIRIT y TURKISH AIRLINES NO presentaron reporte del mes de noviembre 2024.</a:t>
            </a:r>
          </a:p>
        </p:txBody>
      </p:sp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Noviembre 2024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54.15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83.72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Noviembre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6C41FE2-9F83-46EC-DACA-F386AD498A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284874"/>
              </p:ext>
            </p:extLst>
          </p:nvPr>
        </p:nvGraphicFramePr>
        <p:xfrm>
          <a:off x="5520694" y="1305017"/>
          <a:ext cx="5930003" cy="460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6C41FE2-9F83-46EC-DACA-F386AD498A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501702"/>
              </p:ext>
            </p:extLst>
          </p:nvPr>
        </p:nvGraphicFramePr>
        <p:xfrm>
          <a:off x="5509459" y="1349406"/>
          <a:ext cx="6084778" cy="453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66.31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81.39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466608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Noviembre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208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D27C857D-B9FC-45DF-8CCB-1D861E144953}"/>
</file>

<file path=customXml/itemProps2.xml><?xml version="1.0" encoding="utf-8"?>
<ds:datastoreItem xmlns:ds="http://schemas.openxmlformats.org/officeDocument/2006/customXml" ds:itemID="{D4A39549-9E5F-4949-9E5B-A7AC1B44CBD6}"/>
</file>

<file path=customXml/itemProps3.xml><?xml version="1.0" encoding="utf-8"?>
<ds:datastoreItem xmlns:ds="http://schemas.openxmlformats.org/officeDocument/2006/customXml" ds:itemID="{758BD81A-1AA1-4037-B89D-A28510382D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398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NOVIEMBRE 2024</dc:title>
  <dc:creator>William Camilo  Baracaldo Godoy</dc:creator>
  <cp:lastModifiedBy>Juan David Dominguez Arrieta</cp:lastModifiedBy>
  <cp:revision>185</cp:revision>
  <dcterms:created xsi:type="dcterms:W3CDTF">2023-05-08T00:34:42Z</dcterms:created>
  <dcterms:modified xsi:type="dcterms:W3CDTF">2024-12-31T18:44:45Z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